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68" r:id="rId6"/>
    <p:sldId id="269" r:id="rId7"/>
    <p:sldId id="271" r:id="rId8"/>
    <p:sldId id="274" r:id="rId9"/>
    <p:sldId id="281" r:id="rId10"/>
    <p:sldId id="273" r:id="rId11"/>
    <p:sldId id="282" r:id="rId12"/>
    <p:sldId id="272" r:id="rId13"/>
    <p:sldId id="277" r:id="rId14"/>
    <p:sldId id="278" r:id="rId15"/>
    <p:sldId id="283" r:id="rId16"/>
    <p:sldId id="284" r:id="rId17"/>
    <p:sldId id="265" r:id="rId18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Source Han Sans KR Medium" panose="020B0600000101010101" charset="-127"/>
      <p:regular r:id="rId22"/>
    </p:embeddedFont>
    <p:embeddedFont>
      <p:font typeface="Gotham" panose="020B0600000101010101" charset="0"/>
      <p:regular r:id="rId23"/>
    </p:embeddedFont>
    <p:embeddedFont>
      <p:font typeface="Gotham Bold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884D-A946-074C-40C4-AB1F1E08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ADBB74-405B-73A8-86DE-AC966379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BC7189-50BB-BB60-7CD0-C92FC2892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C4724B-17BD-5A72-5DF9-DEB76B7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253B-2DB5-66A4-D3DA-17D0B91C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B68D0-8D81-70CD-3F3D-2F86D7E38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41B43-B290-05C2-27DA-E5F33180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588A4-9FE7-5DBF-56DB-26F301473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0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0B9BD-A562-8A9A-657B-79D44740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D0447D-CE71-364A-8C15-31A5AF2B2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AE1914-D00F-F4AF-9CA6-3F14AEB4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82328-5511-D362-D359-04469C4A4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E4B3-3FA4-3AF3-B196-25DEFADF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F0623A-1FD4-2D1C-0FF7-790962331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40182-EF5D-184E-8C53-3C187391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4E676-B1FB-7037-954E-4ABF70BE0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6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기반 건강관리 웹 서비스 구축 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(Docker + Kubernetes 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Ingress (NGINX)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24779" y="309435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도메인 요청 라우팅 동작 여부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95763A-0449-06A1-9F00-C51C2703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3" y="1814212"/>
            <a:ext cx="8172893" cy="91519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73CDDF4-0D69-B7C3-921F-FA37CD9BE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947E1CB3-D080-594D-5A71-D4B8DC486238}"/>
              </a:ext>
            </a:extLst>
          </p:cNvPr>
          <p:cNvSpPr txBox="1"/>
          <p:nvPr/>
        </p:nvSpPr>
        <p:spPr>
          <a:xfrm>
            <a:off x="706737" y="6313390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Service (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)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568E6A3C-1E4B-75EB-7358-57130086BEA2}"/>
              </a:ext>
            </a:extLst>
          </p:cNvPr>
          <p:cNvSpPr txBox="1"/>
          <p:nvPr/>
        </p:nvSpPr>
        <p:spPr>
          <a:xfrm>
            <a:off x="982310" y="7526181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외부 포트 → 내부 포트 연결 확인</a:t>
            </a:r>
          </a:p>
        </p:txBody>
      </p: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30B4C9-2458-93EF-E989-ABBC2A4C6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6165" b="1958"/>
          <a:stretch/>
        </p:blipFill>
        <p:spPr>
          <a:xfrm>
            <a:off x="11338031" y="3465099"/>
            <a:ext cx="4797848" cy="5926290"/>
          </a:xfrm>
          <a:prstGeom prst="rect">
            <a:avLst/>
          </a:prstGeom>
        </p:spPr>
      </p:pic>
      <p:pic>
        <p:nvPicPr>
          <p:cNvPr id="15" name="그래픽 14" descr="배지 윤곽선">
            <a:extLst>
              <a:ext uri="{FF2B5EF4-FFF2-40B4-BE49-F238E27FC236}">
                <a16:creationId xmlns:a16="http://schemas.microsoft.com/office/drawing/2014/main" id="{479769F1-6175-61D7-27F4-E183996B5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3244458"/>
            <a:ext cx="684000" cy="68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271936-1D02-FF84-F59F-BF83952A4545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kubectl</a:t>
            </a:r>
            <a:r>
              <a:rPr lang="en-US" altLang="ko-KR" dirty="0"/>
              <a:t> get ingress</a:t>
            </a:r>
            <a:r>
              <a:rPr lang="ko-KR" altLang="en-US" dirty="0"/>
              <a:t>로 도메인 연결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54214-870D-7BA7-4B2B-EDB90D67B4F6}"/>
              </a:ext>
            </a:extLst>
          </p:cNvPr>
          <p:cNvSpPr txBox="1"/>
          <p:nvPr/>
        </p:nvSpPr>
        <p:spPr>
          <a:xfrm>
            <a:off x="955337" y="816872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curl http://localhost:30080 </a:t>
            </a:r>
            <a:r>
              <a:rPr lang="ko-KR" altLang="en-US" dirty="0"/>
              <a:t>응답 확인</a:t>
            </a: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66E84-D958-99BD-7AB5-4F2DD11C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4C1F17-37DE-50CA-B5C9-F14FD4C27B8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DF3804-70B3-505E-D1D1-0234D0455E77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1E6306-3952-4DAD-AFC4-64A6BE5A9D16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D0A5012-1D5C-7654-ED44-E2DC267E843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E9C585-65D5-EEA6-5D07-BCEAA334F72B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8092A2-9E0D-4613-031D-1081BFE5E44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4. PV (</a:t>
            </a:r>
            <a:r>
              <a:rPr lang="en-US" altLang="ko-KR" sz="2800" b="1" dirty="0" err="1"/>
              <a:t>hostPath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F4A1DE-EA31-D973-093B-176D6903F064}"/>
              </a:ext>
            </a:extLst>
          </p:cNvPr>
          <p:cNvGrpSpPr/>
          <p:nvPr/>
        </p:nvGrpSpPr>
        <p:grpSpPr>
          <a:xfrm>
            <a:off x="9372600" y="3238500"/>
            <a:ext cx="8382000" cy="4100057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4D7F650-8E7F-9ABB-76E8-3BFB8FE944F6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92614FEF-A613-9874-4CA2-BB4F5E83B98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3E660D99-3848-8AE2-682D-68B02653801F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실제 저장 경로에 파일 존재 여부</a:t>
            </a:r>
          </a:p>
        </p:txBody>
      </p:sp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D451194-C4B0-ED0C-51F1-E50D798A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000" y="3773304"/>
            <a:ext cx="685800" cy="6858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998A41-7EC8-4B92-6C5C-903D07ADC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0271" r="9556" b="31909"/>
          <a:stretch/>
        </p:blipFill>
        <p:spPr>
          <a:xfrm>
            <a:off x="9514859" y="5159128"/>
            <a:ext cx="8022075" cy="1003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57E5B-A129-EA48-0252-A34DBD02DD0B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cat /</a:t>
            </a:r>
            <a:r>
              <a:rPr lang="en-US" altLang="ko-KR" dirty="0" err="1"/>
              <a:t>mnt</a:t>
            </a:r>
            <a:r>
              <a:rPr lang="en-US" altLang="ko-KR" dirty="0"/>
              <a:t>/calorie-data/result.txt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872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28C4D-E2EF-D99C-7DAF-593456966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42401"/>
              </p:ext>
            </p:extLst>
          </p:nvPr>
        </p:nvGraphicFramePr>
        <p:xfrm>
          <a:off x="1524000" y="2809632"/>
          <a:ext cx="15087600" cy="56866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2437170127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238805350"/>
                    </a:ext>
                  </a:extLst>
                </a:gridCol>
              </a:tblGrid>
              <a:tr h="1421667">
                <a:tc>
                  <a:txBody>
                    <a:bodyPr/>
                    <a:lstStyle/>
                    <a:p>
                      <a:r>
                        <a:rPr lang="ko-KR" altLang="en-US" sz="24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659680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Ubuntu 22.04 (VirtualBox)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31051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실행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sz="2400" b="1"/>
                        <a:t>Node.js v18, Docker, kubectl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303665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브라우저 접속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1" dirty="0"/>
                        <a:t>http://runningweb.local:8080 (</a:t>
                      </a:r>
                      <a:r>
                        <a:rPr lang="ko-KR" altLang="en-US" sz="2400" b="1" dirty="0"/>
                        <a:t>도메인 매핑 필요</a:t>
                      </a:r>
                      <a:r>
                        <a:rPr lang="en-US" altLang="ko-KR" sz="2400" b="1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58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사전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782466" y="2728447"/>
            <a:ext cx="48006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etc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hodtd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파일 수정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PC)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782466" y="5077943"/>
            <a:ext cx="46482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VirtualBox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포트포워딩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설정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8F7A009-52CE-D19A-33DD-D3ACDDE41B44}"/>
              </a:ext>
            </a:extLst>
          </p:cNvPr>
          <p:cNvSpPr txBox="1"/>
          <p:nvPr/>
        </p:nvSpPr>
        <p:spPr>
          <a:xfrm>
            <a:off x="1782466" y="6874040"/>
            <a:ext cx="5638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Ubuntu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서버에서 볼륨 디렉토리 생성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AA97B1-6964-3CB4-B019-FFA05529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6" y="3313976"/>
            <a:ext cx="7652622" cy="1643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1C0BD5-132E-0D18-AE06-5553DDC89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19" y="7581900"/>
            <a:ext cx="7662116" cy="1846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D83B12-5F4D-77CB-6FF7-02D36E54057A}"/>
              </a:ext>
            </a:extLst>
          </p:cNvPr>
          <p:cNvSpPr txBox="1"/>
          <p:nvPr/>
        </p:nvSpPr>
        <p:spPr>
          <a:xfrm>
            <a:off x="2006319" y="5874369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호스트 포트 </a:t>
            </a:r>
            <a:r>
              <a:rPr lang="en-US" altLang="ko-KR" sz="2800" dirty="0"/>
              <a:t>: 8080  &gt;&gt; </a:t>
            </a:r>
            <a:r>
              <a:rPr lang="ko-KR" altLang="en-US" sz="2800" dirty="0"/>
              <a:t>게스트 포트 </a:t>
            </a:r>
            <a:r>
              <a:rPr lang="en-US" altLang="ko-KR" sz="2800" dirty="0"/>
              <a:t>: 31823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Docker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218360-D888-6CE7-9170-D7F42D078602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Docker Hub</a:t>
            </a:r>
            <a:r>
              <a:rPr lang="ko-KR" altLang="en-US" sz="2800" dirty="0"/>
              <a:t>에서 직접 </a:t>
            </a:r>
            <a:r>
              <a:rPr lang="en-US" altLang="ko-KR" sz="2800" dirty="0"/>
              <a:t>pull</a:t>
            </a:r>
            <a:r>
              <a:rPr lang="ko-KR" altLang="en-US" sz="2800" dirty="0"/>
              <a:t>하여 사용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9E71BF-19E9-3D76-4513-A2F6E31C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3180890"/>
            <a:ext cx="8255986" cy="1290638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DE3274A5-3A91-BCB2-FF10-BEE589677CB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Kubernetes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리소스 적용 순서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E27B4760-770B-7D34-4E29-8CEBA74ACEE3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258A1AC-FF75-78A4-B231-916EBF731D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1CEB2FFD-AD3B-09B7-3288-94CBB061636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E59844C-7452-04B9-0544-71063061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99" y="6535006"/>
            <a:ext cx="7376966" cy="282892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6837A0F-3FB4-3033-3DBB-4892D83132EB}"/>
              </a:ext>
            </a:extLst>
          </p:cNvPr>
          <p:cNvSpPr/>
          <p:nvPr/>
        </p:nvSpPr>
        <p:spPr>
          <a:xfrm>
            <a:off x="9221185" y="7382850"/>
            <a:ext cx="762000" cy="1066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C58B6-8EC7-F08F-6829-323CB4219A2B}"/>
              </a:ext>
            </a:extLst>
          </p:cNvPr>
          <p:cNvSpPr txBox="1"/>
          <p:nvPr/>
        </p:nvSpPr>
        <p:spPr>
          <a:xfrm>
            <a:off x="10166693" y="6532765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ingress-nginx-controller</a:t>
            </a:r>
            <a:r>
              <a:rPr lang="ko-KR" altLang="en-US" sz="2000" dirty="0"/>
              <a:t>가 이미 배포된 상태여야 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필요시 설치</a:t>
            </a:r>
            <a:r>
              <a:rPr lang="en-US" altLang="ko-KR" sz="2000" dirty="0"/>
              <a:t>: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515739A-93F5-FD83-765C-B6DD21C5E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105" y="7407503"/>
            <a:ext cx="6934200" cy="11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C825F-683B-E109-A68D-EA448214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CED6BB-4ED5-0CC8-60B8-7A9E8D96D76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63EC0A-685C-1624-70B9-D158386B46E7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B65676-B681-B7E5-A78E-E7B7B2C4AA40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F9FB8D-E0CB-6018-C95B-FE9C0E74F7B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48714C-E357-98CF-AEA3-E063B079EEE4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9D7D484-5567-28EF-4D22-473576CEEFB6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 접속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2BA98448-A12A-AD46-99AA-15BCB71DF9C9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9899D96-4F1F-0F02-A216-C45C3D1E3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BF86B22A-36C8-7CE8-0611-1F8BBE1D983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6AE919C-DF93-6A91-B857-01A6EBC11120}"/>
              </a:ext>
            </a:extLst>
          </p:cNvPr>
          <p:cNvSpPr txBox="1"/>
          <p:nvPr/>
        </p:nvSpPr>
        <p:spPr>
          <a:xfrm>
            <a:off x="1772920" y="3664029"/>
            <a:ext cx="59899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브라우저에서 접속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E5029B2-DDD4-749C-AA7A-E20DE38F84A6}"/>
              </a:ext>
            </a:extLst>
          </p:cNvPr>
          <p:cNvSpPr txBox="1"/>
          <p:nvPr/>
        </p:nvSpPr>
        <p:spPr>
          <a:xfrm>
            <a:off x="1772920" y="6775525"/>
            <a:ext cx="69043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또는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직접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curl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테스트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1EBCA3-F18F-13A2-B67D-4EAD86DA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67190"/>
            <a:ext cx="7622142" cy="1320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95FF40-DBF4-1B6B-2C2D-51AD16B9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268171"/>
            <a:ext cx="9896454" cy="12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6FD0-228D-E690-8FEF-33E69FF6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F841C7-CF5D-76A6-A95A-EB68E614683C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391841-FB8D-9BCD-8AB7-DAD8DF7F0784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471F84-1EBF-A043-5B8A-FB4AECF6824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A7A0F4A-78D8-D97F-86E5-AC311ECBB3F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181646-BC62-427C-CDC7-E889137959BD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70BF027-1136-C991-C8D6-1AE6C0D95A7D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BAE228CB-ECE0-EC03-3171-CBAFEDBB426C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7AB382E-381E-AE44-33A3-476CFF22DE4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1C1775-6B39-CEE7-4EC2-0C18F25F6EC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15A00C-6661-9108-E167-328008F4F306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저장 로그 파일 확인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47AAC66-F0FB-E3C0-9BF0-FC0B89B4972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7.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주의사항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39E13E25-89FB-B6D9-D5C1-13653F4F8024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06E819F-34F2-3BFF-2030-486073C70594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F4F78B81-4BA3-0487-DD53-266F10DA6C8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D47CC4-A7E5-6E27-EE3F-FAB25565D792}"/>
              </a:ext>
            </a:extLst>
          </p:cNvPr>
          <p:cNvSpPr txBox="1"/>
          <p:nvPr/>
        </p:nvSpPr>
        <p:spPr>
          <a:xfrm>
            <a:off x="1514038" y="6538578"/>
            <a:ext cx="15553766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PVC, PV</a:t>
            </a:r>
            <a:r>
              <a:rPr lang="ko-KR" altLang="en-US" sz="2800" dirty="0"/>
              <a:t>는 로컬 디렉토리</a:t>
            </a:r>
            <a:r>
              <a:rPr lang="en-US" altLang="ko-KR" sz="2800" dirty="0"/>
              <a:t>(</a:t>
            </a:r>
            <a:r>
              <a:rPr lang="en-US" altLang="ko-KR" sz="2800" dirty="0" err="1"/>
              <a:t>hostPath</a:t>
            </a:r>
            <a:r>
              <a:rPr lang="en-US" altLang="ko-KR" sz="2800" dirty="0"/>
              <a:t>)</a:t>
            </a:r>
            <a:r>
              <a:rPr lang="ko-KR" altLang="en-US" sz="2800" dirty="0"/>
              <a:t>에 연결되어 있음으로</a:t>
            </a:r>
            <a:r>
              <a:rPr lang="en-US" altLang="ko-KR" sz="2800" dirty="0"/>
              <a:t>, </a:t>
            </a:r>
            <a:r>
              <a:rPr lang="ko-KR" altLang="en-US" sz="2800" dirty="0"/>
              <a:t>클러스터 재시작 시에도 데이터 유지됨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브라우저 도메인 접속을 위해 </a:t>
            </a:r>
            <a:r>
              <a:rPr lang="en-US" altLang="ko-KR" sz="2800" dirty="0"/>
              <a:t>/</a:t>
            </a:r>
            <a:r>
              <a:rPr lang="en-US" altLang="ko-KR" sz="2800" dirty="0" err="1"/>
              <a:t>etc</a:t>
            </a:r>
            <a:r>
              <a:rPr lang="en-US" altLang="ko-KR" sz="2800" dirty="0"/>
              <a:t>/hosts </a:t>
            </a:r>
            <a:r>
              <a:rPr lang="ko-KR" altLang="en-US" sz="2800" dirty="0"/>
              <a:t>수정이 필수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로그 기록이 많아지면 주기적 초기화 필요</a:t>
            </a:r>
            <a:r>
              <a:rPr lang="en-US" altLang="ko-KR" sz="2800" dirty="0"/>
              <a:t>(UI </a:t>
            </a:r>
            <a:r>
              <a:rPr lang="ko-KR" altLang="en-US" sz="2800" dirty="0"/>
              <a:t>버튼으로 가능</a:t>
            </a:r>
            <a:r>
              <a:rPr lang="en-US" altLang="ko-KR" sz="28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D88D7B-0468-6627-6643-00B606B2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91" y="3329090"/>
            <a:ext cx="8418802" cy="12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AC2511C3-0210-6E6B-546B-A5B4054091D6}"/>
              </a:ext>
            </a:extLst>
          </p:cNvPr>
          <p:cNvSpPr txBox="1"/>
          <p:nvPr/>
        </p:nvSpPr>
        <p:spPr>
          <a:xfrm>
            <a:off x="7086455" y="3240992"/>
            <a:ext cx="4114800" cy="56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6600" b="1" dirty="0">
                <a:solidFill>
                  <a:schemeClr val="bg1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감사합니다</a:t>
            </a:r>
            <a:endParaRPr lang="en-US" sz="6600" b="1" dirty="0">
              <a:solidFill>
                <a:schemeClr val="bg1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0586A5-8E61-8B6A-43E2-EDF0DE5FFB7C}"/>
              </a:ext>
            </a:extLst>
          </p:cNvPr>
          <p:cNvSpPr txBox="1"/>
          <p:nvPr/>
        </p:nvSpPr>
        <p:spPr>
          <a:xfrm>
            <a:off x="7640708" y="7594447"/>
            <a:ext cx="3006584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en-US" altLang="ko-KR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2025/05/27</a:t>
            </a:r>
          </a:p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EA7B3-126D-091B-581A-59303CCC11AE}"/>
              </a:ext>
            </a:extLst>
          </p:cNvPr>
          <p:cNvSpPr txBox="1"/>
          <p:nvPr/>
        </p:nvSpPr>
        <p:spPr>
          <a:xfrm>
            <a:off x="5572809" y="8801100"/>
            <a:ext cx="7142092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en-US" altLang="ko-KR" sz="2581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Github</a:t>
            </a:r>
            <a:r>
              <a:rPr lang="en-US" altLang="ko-KR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: https://github.com/si8997/InventoryDApp </a:t>
            </a:r>
            <a:endParaRPr lang="ko-KR" altLang="en-US" sz="2581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7BA95431-5C21-8588-E1A1-7B8D0C51CA07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13538E9-AFF8-0897-F7EC-83E591022B2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72461D8-5631-6D12-0C7C-8BDF821FFF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A47D169E-B02A-9047-C9DA-F8438393F241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764F575A-C539-1DFA-DF8D-324E6C8254F5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4F5E10E8-3C95-94F2-BE5B-2B0AB04CE41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4D3C3B0-AE0B-8BF1-8210-8AA441AF592C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사용자가 입력한 러닝 거리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(km)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C14AF7F-57E2-4FE8-6D46-6558E08F12AC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RunningWeb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Docker + Kubernetes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웹앱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2F8247F-3F05-D72D-F93D-AA99DCA0131E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칼로리를 계산하고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그 결과를 서버에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9F2231FE-72B3-C000-0574-F7FDA65DC221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저장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초기화할 수 있는 웹 서비스를 구현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F192D98-4F17-56D4-003C-3BCD42B08B69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해당 서비스를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개발하고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Docker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0BDD9-CD8D-E882-73BE-8AEBDFEEC049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이미지화한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뒤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Kubernetes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클러스터에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ECB7C84-7297-09D5-0A51-F1C6D075BC8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도메인 접속까지 지원하는 실전 배포 환경 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94748246-41E4-162D-231E-F270ABE098D8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1CF2F097-8216-67F7-B005-DA76AA78D72D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45086F9D-76F7-EAB1-0ADC-0DEF7456A14B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303AE331-8515-56BB-60BE-7DC361EB0355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546C609E-E5EF-C144-E1EC-03064A781481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A85158E4-E58B-C7B7-FE05-0325046C2735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C1E5113-4B82-77C6-170E-3F8366A1631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A01443B5-0D6B-266E-23D6-12FCB0EF851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10">
            <a:extLst>
              <a:ext uri="{FF2B5EF4-FFF2-40B4-BE49-F238E27FC236}">
                <a16:creationId xmlns:a16="http://schemas.microsoft.com/office/drawing/2014/main" id="{C4EAF606-CE43-3934-1865-DA836C072A8C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37647F4F-3E46-6C45-C732-C6146FB3BA45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29">
            <a:extLst>
              <a:ext uri="{FF2B5EF4-FFF2-40B4-BE49-F238E27FC236}">
                <a16:creationId xmlns:a16="http://schemas.microsoft.com/office/drawing/2014/main" id="{5BFE59C6-73FC-2BEC-348D-6DD46B6AD70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4" name="AutoShape 6">
            <a:extLst>
              <a:ext uri="{FF2B5EF4-FFF2-40B4-BE49-F238E27FC236}">
                <a16:creationId xmlns:a16="http://schemas.microsoft.com/office/drawing/2014/main" id="{29D175E1-5577-4919-A057-25D30E56AF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9ECDF8EF-7D22-5F4D-62DA-55B024709DA7}"/>
              </a:ext>
            </a:extLst>
          </p:cNvPr>
          <p:cNvGraphicFramePr>
            <a:graphicFrameLocks noGrp="1"/>
          </p:cNvGraphicFramePr>
          <p:nvPr/>
        </p:nvGraphicFramePr>
        <p:xfrm>
          <a:off x="9107401" y="3882595"/>
          <a:ext cx="8411174" cy="5387559"/>
        </p:xfrm>
        <a:graphic>
          <a:graphicData uri="http://schemas.openxmlformats.org/drawingml/2006/table">
            <a:tbl>
              <a:tblPr/>
              <a:tblGrid>
                <a:gridCol w="4205587">
                  <a:extLst>
                    <a:ext uri="{9D8B030D-6E8A-4147-A177-3AD203B41FA5}">
                      <a16:colId xmlns:a16="http://schemas.microsoft.com/office/drawing/2014/main" val="71908538"/>
                    </a:ext>
                  </a:extLst>
                </a:gridCol>
                <a:gridCol w="4205587">
                  <a:extLst>
                    <a:ext uri="{9D8B030D-6E8A-4147-A177-3AD203B41FA5}">
                      <a16:colId xmlns:a16="http://schemas.microsoft.com/office/drawing/2014/main" val="4199592934"/>
                    </a:ext>
                  </a:extLst>
                </a:gridCol>
              </a:tblGrid>
              <a:tr h="552570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116954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Frontend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CSS, 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95638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Backend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Node.js + Express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212659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파일 저장 방식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fs.appendFile → /app/output/result.txt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22526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Docker </a:t>
                      </a:r>
                      <a:r>
                        <a:rPr lang="ko-KR" altLang="en-US" b="1"/>
                        <a:t>이미지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amdission/runningcalculweb-app:latest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420256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이미지 저장소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Docker 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94285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배포 환경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Kubernetes (1 master, 1 worker)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41957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스토리지 구성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PV (hostPath), PVC (1Gi)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678412"/>
                  </a:ext>
                </a:extLst>
              </a:tr>
              <a:tr h="966999">
                <a:tc>
                  <a:txBody>
                    <a:bodyPr/>
                    <a:lstStyle/>
                    <a:p>
                      <a:r>
                        <a:rPr lang="en-US" b="1"/>
                        <a:t>Ingress </a:t>
                      </a:r>
                      <a:r>
                        <a:rPr lang="ko-KR" altLang="en-US" b="1"/>
                        <a:t>설정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NGINX Ingress Controller + </a:t>
                      </a:r>
                      <a:r>
                        <a:rPr lang="ko-KR" altLang="en-US" dirty="0"/>
                        <a:t>도메인 매핑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 err="1"/>
                        <a:t>runningweb.local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05703"/>
                  </a:ext>
                </a:extLst>
              </a:tr>
            </a:tbl>
          </a:graphicData>
        </a:graphic>
      </p:graphicFrame>
      <p:sp>
        <p:nvSpPr>
          <p:cNvPr id="66" name="AutoShape 6">
            <a:extLst>
              <a:ext uri="{FF2B5EF4-FFF2-40B4-BE49-F238E27FC236}">
                <a16:creationId xmlns:a16="http://schemas.microsoft.com/office/drawing/2014/main" id="{9999009B-167E-99E6-4AB2-090ED571744B}"/>
              </a:ext>
            </a:extLst>
          </p:cNvPr>
          <p:cNvSpPr/>
          <p:nvPr/>
        </p:nvSpPr>
        <p:spPr>
          <a:xfrm>
            <a:off x="9131431" y="43619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7" name="AutoShape 6">
            <a:extLst>
              <a:ext uri="{FF2B5EF4-FFF2-40B4-BE49-F238E27FC236}">
                <a16:creationId xmlns:a16="http://schemas.microsoft.com/office/drawing/2014/main" id="{186E09CC-2BE8-C49E-1149-4036759FA3BD}"/>
              </a:ext>
            </a:extLst>
          </p:cNvPr>
          <p:cNvSpPr/>
          <p:nvPr/>
        </p:nvSpPr>
        <p:spPr>
          <a:xfrm>
            <a:off x="9131431" y="543998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2ADD32E-21B4-1E57-5164-72F51D1028BD}"/>
              </a:ext>
            </a:extLst>
          </p:cNvPr>
          <p:cNvSpPr/>
          <p:nvPr/>
        </p:nvSpPr>
        <p:spPr>
          <a:xfrm>
            <a:off x="9131431" y="599284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9" name="AutoShape 6">
            <a:extLst>
              <a:ext uri="{FF2B5EF4-FFF2-40B4-BE49-F238E27FC236}">
                <a16:creationId xmlns:a16="http://schemas.microsoft.com/office/drawing/2014/main" id="{4765862E-C6EB-02F0-0CAB-DECD09134F64}"/>
              </a:ext>
            </a:extLst>
          </p:cNvPr>
          <p:cNvSpPr/>
          <p:nvPr/>
        </p:nvSpPr>
        <p:spPr>
          <a:xfrm>
            <a:off x="9131431" y="65546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0" name="AutoShape 6">
            <a:extLst>
              <a:ext uri="{FF2B5EF4-FFF2-40B4-BE49-F238E27FC236}">
                <a16:creationId xmlns:a16="http://schemas.microsoft.com/office/drawing/2014/main" id="{42F1A909-21BB-1325-DDCE-1E33BCEDC5D4}"/>
              </a:ext>
            </a:extLst>
          </p:cNvPr>
          <p:cNvSpPr/>
          <p:nvPr/>
        </p:nvSpPr>
        <p:spPr>
          <a:xfrm>
            <a:off x="9131431" y="7671102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1" name="AutoShape 6">
            <a:extLst>
              <a:ext uri="{FF2B5EF4-FFF2-40B4-BE49-F238E27FC236}">
                <a16:creationId xmlns:a16="http://schemas.microsoft.com/office/drawing/2014/main" id="{94EC3858-D4B2-7889-6A88-335B8F3E4CAA}"/>
              </a:ext>
            </a:extLst>
          </p:cNvPr>
          <p:cNvSpPr/>
          <p:nvPr/>
        </p:nvSpPr>
        <p:spPr>
          <a:xfrm>
            <a:off x="9131431" y="830516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2" name="AutoShape 6">
            <a:extLst>
              <a:ext uri="{FF2B5EF4-FFF2-40B4-BE49-F238E27FC236}">
                <a16:creationId xmlns:a16="http://schemas.microsoft.com/office/drawing/2014/main" id="{D6FA0177-A730-AA10-16F5-DEF5F34F110A}"/>
              </a:ext>
            </a:extLst>
          </p:cNvPr>
          <p:cNvSpPr/>
          <p:nvPr/>
        </p:nvSpPr>
        <p:spPr>
          <a:xfrm>
            <a:off x="9131431" y="911513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7E4AF747-AE89-CAFE-618C-7136B2D192A2}"/>
              </a:ext>
            </a:extLst>
          </p:cNvPr>
          <p:cNvSpPr/>
          <p:nvPr/>
        </p:nvSpPr>
        <p:spPr>
          <a:xfrm>
            <a:off x="9131431" y="4884684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4" name="AutoShape 6">
            <a:extLst>
              <a:ext uri="{FF2B5EF4-FFF2-40B4-BE49-F238E27FC236}">
                <a16:creationId xmlns:a16="http://schemas.microsoft.com/office/drawing/2014/main" id="{26CC4B5D-503A-E62F-FF3A-5BB702F3E808}"/>
              </a:ext>
            </a:extLst>
          </p:cNvPr>
          <p:cNvSpPr/>
          <p:nvPr/>
        </p:nvSpPr>
        <p:spPr>
          <a:xfrm>
            <a:off x="9131431" y="710737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도표, 평면도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13FD75-1759-57B7-3A8E-D940817A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31" y="2548002"/>
            <a:ext cx="8084916" cy="7351036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060C3F16-122C-CC32-09B0-46A76BC8FF4F}"/>
              </a:ext>
            </a:extLst>
          </p:cNvPr>
          <p:cNvSpPr txBox="1"/>
          <p:nvPr/>
        </p:nvSpPr>
        <p:spPr>
          <a:xfrm>
            <a:off x="996699" y="333300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웹 브라우저 에서 앱에 접근 시 포트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8080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통해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 </a:t>
            </a:r>
            <a:r>
              <a:rPr lang="en-US" altLang="ko-KR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NodePort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(31823)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포워딩 됨 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6FEFC4A-13CE-3D5A-15EF-1325934CA594}"/>
              </a:ext>
            </a:extLst>
          </p:cNvPr>
          <p:cNvSpPr txBox="1"/>
          <p:nvPr/>
        </p:nvSpPr>
        <p:spPr>
          <a:xfrm>
            <a:off x="996699" y="5484856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받은 요청을 적절한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라우팅하며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외부 요청을 내부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전달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6ABFB76-0152-40BE-22A1-41E53BCFAFCA}"/>
              </a:ext>
            </a:extLst>
          </p:cNvPr>
          <p:cNvSpPr txBox="1"/>
          <p:nvPr/>
        </p:nvSpPr>
        <p:spPr>
          <a:xfrm>
            <a:off x="996699" y="763671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실재 앱이 실행되는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웹 앱에서 칼로리 계산 및 결과를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PV(result.txt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저장 하며 기록 조회와 초기화 등 기능을 담당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F218CE4-17FB-B1FA-58DE-8624A6231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4078"/>
              </p:ext>
            </p:extLst>
          </p:nvPr>
        </p:nvGraphicFramePr>
        <p:xfrm>
          <a:off x="1600200" y="2781300"/>
          <a:ext cx="15087600" cy="60198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42757336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8183698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31821335"/>
                    </a:ext>
                  </a:extLst>
                </a:gridCol>
              </a:tblGrid>
              <a:tr h="406142">
                <a:tc>
                  <a:txBody>
                    <a:bodyPr/>
                    <a:lstStyle/>
                    <a:p>
                      <a:r>
                        <a:rPr lang="ko-KR" altLang="en-US"/>
                        <a:t>구성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함수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29243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index.html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&lt;button onclick="..."&gt;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</a:t>
                      </a:r>
                      <a:r>
                        <a:rPr lang="en-US" altLang="ko-KR" b="1"/>
                        <a:t>UI</a:t>
                      </a:r>
                      <a:r>
                        <a:rPr lang="ko-KR" altLang="en-US" b="1"/>
                        <a:t>에서 버튼 클릭 시 </a:t>
                      </a:r>
                      <a:r>
                        <a:rPr lang="en-US" altLang="ko-KR" b="1"/>
                        <a:t>JS </a:t>
                      </a:r>
                      <a:r>
                        <a:rPr lang="ko-KR" altLang="en-US" b="1"/>
                        <a:t>함수 호출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거리 입력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로그 보기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초기화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04548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calculateCalories()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거리</a:t>
                      </a:r>
                      <a:r>
                        <a:rPr lang="en-US" altLang="ko-KR" b="1"/>
                        <a:t>(km) </a:t>
                      </a:r>
                      <a:r>
                        <a:rPr lang="ko-KR" altLang="en-US" b="1"/>
                        <a:t>입력 받아 칼로리 계산 후 서버에 </a:t>
                      </a:r>
                      <a:r>
                        <a:rPr lang="en-US" altLang="ko-KR" b="1"/>
                        <a:t>POST </a:t>
                      </a:r>
                      <a:r>
                        <a:rPr lang="ko-KR" altLang="en-US" b="1"/>
                        <a:t>요청 </a:t>
                      </a:r>
                      <a:r>
                        <a:rPr lang="en-US" altLang="ko-KR" b="1"/>
                        <a:t>(/save)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8280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showLogs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GET </a:t>
                      </a:r>
                      <a:r>
                        <a:rPr lang="ko-KR" altLang="en-US" b="1"/>
                        <a:t>요청하여 저장된 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843674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clearLogs()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DELETE </a:t>
                      </a:r>
                      <a:r>
                        <a:rPr lang="ko-KR" altLang="en-US" b="1"/>
                        <a:t>요청하여 기록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611696"/>
                  </a:ext>
                </a:extLst>
              </a:tr>
              <a:tr h="1001446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app.post('/save')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클라이언트로부터 받은 거리 데이터를 기반으로 칼로리 계산 후 텍스트 파일에 저장 </a:t>
                      </a:r>
                      <a:r>
                        <a:rPr lang="en-US" altLang="ko-KR" b="1"/>
                        <a:t>(result.txt)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334705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app.get('/logs')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저장된 로그 파일</a:t>
                      </a:r>
                      <a:r>
                        <a:rPr lang="en-US" altLang="ko-KR" b="1"/>
                        <a:t>(result.txt) </a:t>
                      </a:r>
                      <a:r>
                        <a:rPr lang="ko-KR" altLang="en-US" b="1"/>
                        <a:t>내용을 클라이언트에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46088"/>
                  </a:ext>
                </a:extLst>
              </a:tr>
              <a:tr h="40614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app.delete('/logs')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로그 파일의 내용을 비워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22037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express.static(__dirname)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index.html, script.js, style.css </a:t>
                      </a:r>
                      <a:r>
                        <a:rPr lang="ko-KR" altLang="en-US" b="1" dirty="0"/>
                        <a:t>같은 정적 파일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237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A3EA0-B824-7DA9-33D7-BFCFC429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00387"/>
            <a:ext cx="11085222" cy="5657349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0D98A3EA-F743-87BA-AA7B-BA3592F69C50}"/>
              </a:ext>
            </a:extLst>
          </p:cNvPr>
          <p:cNvSpPr txBox="1"/>
          <p:nvPr/>
        </p:nvSpPr>
        <p:spPr>
          <a:xfrm>
            <a:off x="533400" y="4143716"/>
            <a:ext cx="5943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브라우저를 통해 웹 앱에 접속 및 거리 입력 혹은 버튼을 클릭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브라우저는 서버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(Express)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 전송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POST /save, GET /logs, DELETE /logs )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서버는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요청에 따라 칼로리 계산 및 로그 파일 읽거나       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초기화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result.txt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저장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읽기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덮어쓰기 등의 작업 수행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처리결과를 브라우저로 응답 및 브라우저 화면 표출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89F1EDA-C346-E6FF-A792-C348F702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33216"/>
              </p:ext>
            </p:extLst>
          </p:nvPr>
        </p:nvGraphicFramePr>
        <p:xfrm>
          <a:off x="1600200" y="2809632"/>
          <a:ext cx="15087600" cy="5915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4285896639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19404640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8641505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1950392626"/>
                    </a:ext>
                  </a:extLst>
                </a:gridCol>
              </a:tblGrid>
              <a:tr h="699862">
                <a:tc>
                  <a:txBody>
                    <a:bodyPr/>
                    <a:lstStyle/>
                    <a:p>
                      <a:r>
                        <a:rPr lang="ko-KR" altLang="en-US"/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확인 방법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대표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9662"/>
                  </a:ext>
                </a:extLst>
              </a:tr>
              <a:tr h="1207980">
                <a:tc rowSpan="3">
                  <a:txBody>
                    <a:bodyPr/>
                    <a:lstStyle/>
                    <a:p>
                      <a:r>
                        <a:rPr lang="en-US" altLang="ko-KR" b="1" dirty="0"/>
                        <a:t>1. </a:t>
                      </a:r>
                      <a:r>
                        <a:rPr lang="ko-KR" altLang="en-US" b="1" dirty="0"/>
                        <a:t>사용자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브라우저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접속 가능 여부 </a:t>
                      </a:r>
                      <a:r>
                        <a:rPr lang="en-US" altLang="ko-KR" dirty="0"/>
                        <a:t>(http://runningweb.local:8080)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접속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hosts </a:t>
                      </a:r>
                      <a:r>
                        <a:rPr lang="ko-KR" altLang="en-US" dirty="0"/>
                        <a:t>파일에 도메인 매핑 후 브라우저 접속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335671"/>
                  </a:ext>
                </a:extLst>
              </a:tr>
              <a:tr h="69986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거리 입력 및 결과 출력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브라우저 입력 후 결과 텍스트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44499"/>
                  </a:ext>
                </a:extLst>
              </a:tr>
              <a:tr h="69986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기록 보기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초기화 기능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동작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버튼 클릭 후 로그 영역 변화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57664"/>
                  </a:ext>
                </a:extLst>
              </a:tr>
              <a:tr h="1207980">
                <a:tc>
                  <a:txBody>
                    <a:bodyPr/>
                    <a:lstStyle/>
                    <a:p>
                      <a:r>
                        <a:rPr lang="en-US" b="1" dirty="0"/>
                        <a:t>2. Ingress (NGINX)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도메인 요청 라우팅 동작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kubectl</a:t>
                      </a:r>
                      <a:r>
                        <a:rPr lang="en-US" dirty="0"/>
                        <a:t> get ingress</a:t>
                      </a:r>
                      <a:r>
                        <a:rPr lang="ko-KR" altLang="en-US" dirty="0"/>
                        <a:t>로 도메인 연결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18930"/>
                  </a:ext>
                </a:extLst>
              </a:tr>
              <a:tr h="699862">
                <a:tc>
                  <a:txBody>
                    <a:bodyPr/>
                    <a:lstStyle/>
                    <a:p>
                      <a:r>
                        <a:rPr lang="en-US" b="1" dirty="0"/>
                        <a:t>3. Service (</a:t>
                      </a:r>
                      <a:r>
                        <a:rPr lang="en-US" b="1" dirty="0" err="1"/>
                        <a:t>NodePort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 포트 → 내부 포트 연결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전달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curl http://localhost:30080 </a:t>
                      </a:r>
                      <a:r>
                        <a:rPr lang="ko-KR" altLang="en-US" dirty="0"/>
                        <a:t>응답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035989"/>
                  </a:ext>
                </a:extLst>
              </a:tr>
              <a:tr h="699862">
                <a:tc>
                  <a:txBody>
                    <a:bodyPr/>
                    <a:lstStyle/>
                    <a:p>
                      <a:r>
                        <a:rPr lang="en-US" b="1" dirty="0"/>
                        <a:t>4. PV (</a:t>
                      </a:r>
                      <a:r>
                        <a:rPr lang="en-US" b="1" dirty="0" err="1"/>
                        <a:t>hostPath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실제 저장 경로에 파일 존재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파일 유지됨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 /</a:t>
                      </a:r>
                      <a:r>
                        <a:rPr lang="en-US" dirty="0" err="1"/>
                        <a:t>mnt</a:t>
                      </a:r>
                      <a:r>
                        <a:rPr lang="en-US" dirty="0"/>
                        <a:t>/calorie-data/result.txt </a:t>
                      </a:r>
                      <a:r>
                        <a:rPr lang="ko-KR" altLang="en-US" dirty="0"/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6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46002" y="503739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5331759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웹 </a:t>
            </a:r>
            <a:r>
              <a:rPr lang="en-US" altLang="ko-KR" sz="3200" dirty="0"/>
              <a:t>UI </a:t>
            </a:r>
            <a:r>
              <a:rPr lang="ko-KR" altLang="en-US" sz="3200" dirty="0"/>
              <a:t>접속 가능 여부 </a:t>
            </a:r>
            <a:r>
              <a:rPr lang="en-US" altLang="ko-KR" sz="3200" dirty="0"/>
              <a:t>(http://runningweb.local:8080)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거리 입력 및 결과 출력 확인</a:t>
            </a:r>
          </a:p>
        </p:txBody>
      </p:sp>
      <p:pic>
        <p:nvPicPr>
          <p:cNvPr id="12" name="그림 11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9AD75D-6AF7-7A21-AD24-6DDB043B0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7646" r="614" b="27190"/>
          <a:stretch/>
        </p:blipFill>
        <p:spPr>
          <a:xfrm>
            <a:off x="9615626" y="1866890"/>
            <a:ext cx="8242658" cy="2422162"/>
          </a:xfrm>
          <a:prstGeom prst="rect">
            <a:avLst/>
          </a:prstGeom>
        </p:spPr>
      </p:pic>
      <p:pic>
        <p:nvPicPr>
          <p:cNvPr id="18" name="그림 1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DDAAEA-A8D9-C676-53D8-01CCAEE20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18134" r="6028" b="8098"/>
          <a:stretch/>
        </p:blipFill>
        <p:spPr>
          <a:xfrm>
            <a:off x="10556992" y="6274436"/>
            <a:ext cx="6544857" cy="27689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5847B-0C54-318C-CCF2-2776E2FD830B}"/>
              </a:ext>
            </a:extLst>
          </p:cNvPr>
          <p:cNvSpPr txBox="1"/>
          <p:nvPr/>
        </p:nvSpPr>
        <p:spPr>
          <a:xfrm>
            <a:off x="977749" y="360697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hosts </a:t>
            </a:r>
            <a:r>
              <a:rPr lang="ko-KR" altLang="en-US" dirty="0"/>
              <a:t>파일에 도메인 매핑 후 브라우저 접속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6F9C1-A26C-9727-5D37-609693D04D88}"/>
              </a:ext>
            </a:extLst>
          </p:cNvPr>
          <p:cNvSpPr txBox="1"/>
          <p:nvPr/>
        </p:nvSpPr>
        <p:spPr>
          <a:xfrm>
            <a:off x="977749" y="736802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입력 후 결과 텍스트 확인</a:t>
            </a:r>
          </a:p>
        </p:txBody>
      </p: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101A-5EAB-EED3-0E95-40455EB5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B03572-EAF7-D330-33F6-E64B78CC59F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FA3321-3686-E94D-8B8D-0622182A3EB6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FE66C4-F75B-8781-1E84-74EE2125DE9E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E7A45CE-C04A-BA08-B94B-5C1399E35F56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01C641-7324-85AA-ABAE-33B9135DF690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C75E7B-288C-EFCC-A897-31ABB1CA3ED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39D080-E193-E3A8-7804-63C476E1660B}"/>
              </a:ext>
            </a:extLst>
          </p:cNvPr>
          <p:cNvGrpSpPr/>
          <p:nvPr/>
        </p:nvGrpSpPr>
        <p:grpSpPr>
          <a:xfrm>
            <a:off x="9525000" y="433843"/>
            <a:ext cx="8382000" cy="9410320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C413823-48D4-108E-8677-7A67FABF2713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FDC3D28-85FC-6F39-4B2E-0E7106483E54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4B42F738-BD31-3DDA-922E-8CB4D053D980}"/>
              </a:ext>
            </a:extLst>
          </p:cNvPr>
          <p:cNvSpPr/>
          <p:nvPr/>
        </p:nvSpPr>
        <p:spPr>
          <a:xfrm>
            <a:off x="9743062" y="57531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B5CF40A7-2F88-5ED5-0B06-DFC26BB0EE05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기록 보기 </a:t>
            </a:r>
            <a:r>
              <a:rPr lang="en-US" altLang="ko-KR" sz="3200" dirty="0"/>
              <a:t>/ </a:t>
            </a:r>
            <a:r>
              <a:rPr lang="ko-KR" altLang="en-US" sz="3200" dirty="0"/>
              <a:t>초기화 기능 작동</a:t>
            </a:r>
          </a:p>
        </p:txBody>
      </p:sp>
      <p:pic>
        <p:nvPicPr>
          <p:cNvPr id="20" name="그림 1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1A0AFA-E0A1-464B-C860-EE697A5D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4427" r="7227" b="9325"/>
          <a:stretch/>
        </p:blipFill>
        <p:spPr>
          <a:xfrm>
            <a:off x="10789411" y="1573478"/>
            <a:ext cx="6356798" cy="3833156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EE4286-B578-DB01-330D-D4B8905C8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17343" r="7716" b="13644"/>
          <a:stretch/>
        </p:blipFill>
        <p:spPr>
          <a:xfrm>
            <a:off x="10789412" y="6352004"/>
            <a:ext cx="6356798" cy="302640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A43C87DB-9557-D2C9-156D-5B75A610F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EC9A4-5186-2EF8-1409-E2407A26A803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후 로그 영역 변화 확인</a:t>
            </a:r>
          </a:p>
        </p:txBody>
      </p:sp>
    </p:spTree>
    <p:extLst>
      <p:ext uri="{BB962C8B-B14F-4D97-AF65-F5344CB8AC3E}">
        <p14:creationId xmlns:p14="http://schemas.microsoft.com/office/powerpoint/2010/main" val="252768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1026</Words>
  <Application>Microsoft Office PowerPoint</Application>
  <PresentationFormat>사용자 지정</PresentationFormat>
  <Paragraphs>196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Source Han Sans KR</vt:lpstr>
      <vt:lpstr>Source Han Sans KR Medium</vt:lpstr>
      <vt:lpstr>맑은 고딕</vt:lpstr>
      <vt:lpstr>Arial</vt:lpstr>
      <vt:lpstr>Gotham Bold</vt:lpstr>
      <vt:lpstr>Source Han Sans KR Bold</vt:lpstr>
      <vt:lpstr>Calibri</vt:lpstr>
      <vt:lpstr>Gotham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28</cp:revision>
  <dcterms:created xsi:type="dcterms:W3CDTF">2006-08-16T00:00:00Z</dcterms:created>
  <dcterms:modified xsi:type="dcterms:W3CDTF">2025-05-27T04:47:16Z</dcterms:modified>
  <dc:identifier>DAGohKEpDjw</dc:identifier>
</cp:coreProperties>
</file>